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26"/>
  </p:notesMasterIdLst>
  <p:sldIdLst>
    <p:sldId id="256" r:id="rId2"/>
    <p:sldId id="278" r:id="rId3"/>
    <p:sldId id="273" r:id="rId4"/>
    <p:sldId id="257" r:id="rId5"/>
    <p:sldId id="258" r:id="rId6"/>
    <p:sldId id="276" r:id="rId7"/>
    <p:sldId id="259" r:id="rId8"/>
    <p:sldId id="279" r:id="rId9"/>
    <p:sldId id="280" r:id="rId10"/>
    <p:sldId id="281" r:id="rId11"/>
    <p:sldId id="282" r:id="rId12"/>
    <p:sldId id="292" r:id="rId13"/>
    <p:sldId id="283" r:id="rId14"/>
    <p:sldId id="288" r:id="rId15"/>
    <p:sldId id="286" r:id="rId16"/>
    <p:sldId id="287" r:id="rId17"/>
    <p:sldId id="289" r:id="rId18"/>
    <p:sldId id="290" r:id="rId19"/>
    <p:sldId id="291" r:id="rId20"/>
    <p:sldId id="260" r:id="rId21"/>
    <p:sldId id="261" r:id="rId22"/>
    <p:sldId id="262" r:id="rId23"/>
    <p:sldId id="293" r:id="rId24"/>
    <p:sldId id="275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81" autoAdjust="0"/>
  </p:normalViewPr>
  <p:slideViewPr>
    <p:cSldViewPr snapToGrid="0">
      <p:cViewPr>
        <p:scale>
          <a:sx n="60" d="100"/>
          <a:sy n="60" d="100"/>
        </p:scale>
        <p:origin x="-9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047B51-F100-4267-9138-EE7A8CE8C38C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F9A96-5D69-49F2-A5FF-310E89F5B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9888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947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2975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5558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716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9020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639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933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6979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8891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73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1070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15C69-37C2-492A-8BE5-527C42E03587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390B9-B736-46C8-B963-D448CA1E3F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529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0376" y="1883391"/>
            <a:ext cx="11518710" cy="3016155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«К</a:t>
            </a:r>
            <a:r>
              <a:rPr lang="ru-RU" sz="4000" b="1" dirty="0" smtClean="0">
                <a:ln/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40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4000" b="1" dirty="0" smtClean="0">
                <a:ln/>
                <a:solidFill>
                  <a:srgbClr val="00B0F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4000" b="1" dirty="0" smtClean="0">
                <a:ln/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ru-RU" sz="4000" b="1" dirty="0" smtClean="0">
                <a:ln/>
                <a:solidFill>
                  <a:srgbClr val="92D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4000" b="1" dirty="0" smtClean="0">
                <a:ln/>
                <a:solidFill>
                  <a:srgbClr val="FFC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4000" b="1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 err="1" smtClean="0">
                <a:ln/>
                <a:solidFill>
                  <a:srgbClr val="7030A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4000" b="1" dirty="0" err="1" smtClean="0">
                <a:ln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4000" b="1" dirty="0" err="1" smtClean="0">
                <a:ln/>
                <a:solidFill>
                  <a:srgbClr val="00B0F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4000" b="1" dirty="0" err="1" smtClean="0">
                <a:ln/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4000" b="1" dirty="0" err="1" smtClean="0">
                <a:ln/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4000" b="1" dirty="0" err="1" smtClean="0">
                <a:ln/>
                <a:solidFill>
                  <a:srgbClr val="92D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4000" b="1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4000" b="1" dirty="0" smtClean="0">
                <a:ln/>
                <a:solidFill>
                  <a:schemeClr val="accent5">
                    <a:lumMod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Использование камешков «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Марблс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речевом развитии детей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дошкольного возраста с ОВЗ.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79976" y="4326340"/>
            <a:ext cx="3234520" cy="1555845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 </a:t>
            </a:r>
          </a:p>
          <a:p>
            <a:pPr algn="r"/>
            <a:r>
              <a:rPr lang="ru-RU" dirty="0"/>
              <a:t>	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читель-логопед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Н.А.Тишкова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" y="353577"/>
            <a:ext cx="1219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КОМБИНИРОВАНННОГО ВИДА №3 «КОЛОКОЛЬЧИК» ПОСЕЛКА МОСТОВСКОГО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МУНИЦИПАЛЬНОГО ОБРАЗОВАНИЯ МОСТОВСКИЙ РАЙОН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09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nsportal.ru/sites/default/files/2019/09/09/lyagus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31" y="1184439"/>
            <a:ext cx="7669032" cy="5496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97664" y="0"/>
            <a:ext cx="98576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«Помоги лягушке добраться до болота»</a:t>
            </a:r>
            <a:endParaRPr lang="ru-RU" sz="3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8299" y="696036"/>
            <a:ext cx="7246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Цель: автоматизация звука Ш в словах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https://ae01.alicdn.com/kf/HTB1_X8haLLsK1Rjy0Fbq6xSEXXap/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6895" y="2797791"/>
            <a:ext cx="3766781" cy="3766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6746" y="378372"/>
            <a:ext cx="11130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НАД СЛОГОВОЙ СТРУКТУРОЙ СЛОВА</a:t>
            </a:r>
            <a:endParaRPr lang="ru-RU" sz="4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Рисунок 3" descr="https://logopeddoma.ru/_pu/3/s06401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426" y="1213944"/>
            <a:ext cx="9380704" cy="564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" y="0"/>
            <a:ext cx="11969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«Сосчитай, не ошибись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12" name="Picture 12" descr="https://fsd.multiurok.ru/html/2017/02/16/s_58a584a704609/563377_2.jpeg"/>
          <p:cNvPicPr>
            <a:picLocks noChangeAspect="1" noChangeArrowheads="1"/>
          </p:cNvPicPr>
          <p:nvPr/>
        </p:nvPicPr>
        <p:blipFill>
          <a:blip r:embed="rId2" cstate="print"/>
          <a:srcRect t="16616"/>
          <a:stretch>
            <a:fillRect/>
          </a:stretch>
        </p:blipFill>
        <p:spPr bwMode="auto">
          <a:xfrm>
            <a:off x="319348" y="1168613"/>
            <a:ext cx="4443721" cy="544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6" name="Picture 16" descr="https://i.pinimg.com/originals/47/38/cf/4738cf08b4d99516285763ea45653fb8.png"/>
          <p:cNvPicPr>
            <a:picLocks noChangeAspect="1" noChangeArrowheads="1"/>
          </p:cNvPicPr>
          <p:nvPr/>
        </p:nvPicPr>
        <p:blipFill>
          <a:blip r:embed="rId3" cstate="print"/>
          <a:srcRect l="7034" t="10424" b="6586"/>
          <a:stretch>
            <a:fillRect/>
          </a:stretch>
        </p:blipFill>
        <p:spPr bwMode="auto">
          <a:xfrm>
            <a:off x="7301550" y="1293870"/>
            <a:ext cx="4531059" cy="5366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8" name="Picture 18" descr="https://1cub.ru/resize/offers/653/800x800/6c9ccfc00671350bf2c2e029b1213a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7575" y="4475091"/>
            <a:ext cx="2382909" cy="2382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89185" y="328942"/>
            <a:ext cx="116664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ЛЕКСИЧЕСКО-ГРАММАТИЧЕСКИЙ СТРОЙ РЕЧИ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Рисунок 4" descr="https://logopeddoma.ru/_pu/3/s67647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483" y="1355831"/>
            <a:ext cx="5595980" cy="3767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6" descr="https://logopeddoma.ru/_pu/3/s22624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566" y="2411888"/>
            <a:ext cx="6156434" cy="387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19367" y="204717"/>
            <a:ext cx="9662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«Посчитай - </a:t>
            </a:r>
            <a:r>
              <a:rPr lang="ru-RU" sz="3600" b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21507" name="Picture 3" descr="https://ds05.infourok.ru/uploads/ex/1360/0005a527-2cc9f7a3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4726"/>
            <a:ext cx="5057491" cy="379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https://i.pinimg.com/736x/e1/94/f8/e194f84e2f48082b7b6f14dc50f450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1025" y="1460311"/>
            <a:ext cx="3631563" cy="5131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3" name="Picture 9" descr="https://spb-shop.firma-gamma.ru/images/f/d/g246961676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1819" y="4592470"/>
            <a:ext cx="3398295" cy="2265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37073" y="184666"/>
            <a:ext cx="59791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связной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речи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0723" name="Picture 3" descr="https://www.maam.ru/upload/blogs/detsad-154867-14845479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2412"/>
            <a:ext cx="6498772" cy="5486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9" descr="https://logopeddoma.ru/_pu/3/76129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7238" y="1229710"/>
            <a:ext cx="5784762" cy="539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logopeddoma.ru/_pu/1/59499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350" y="859809"/>
            <a:ext cx="5641074" cy="4230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02006" y="218365"/>
            <a:ext cx="7110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«Составь рассказ по картинке»</a:t>
            </a:r>
            <a:endParaRPr lang="ru-RU" sz="3600" b="1" dirty="0"/>
          </a:p>
        </p:txBody>
      </p:sp>
      <p:pic>
        <p:nvPicPr>
          <p:cNvPr id="31748" name="Picture 4" descr="https://uspn-abakan.ru/public/files/article/557/images/image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344" y="2183642"/>
            <a:ext cx="5586518" cy="4299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012" y="354842"/>
            <a:ext cx="1143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«Услышь звук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https://ds02.infourok.ru/uploads/ex/0110/0008175f-d8a5ab50/hello_html_ma59d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5175" y="3214636"/>
            <a:ext cx="5543859" cy="2917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963" y="1222000"/>
            <a:ext cx="5297215" cy="516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47" y="218364"/>
            <a:ext cx="11368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фонематического слуха и восприятия. 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«Мягкий или твердый?»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 descr="https://ds04.infourok.ru/uploads/ex/1211/00112910-9eebe8a2/img3.jpg"/>
          <p:cNvPicPr>
            <a:picLocks noChangeAspect="1" noChangeArrowheads="1"/>
          </p:cNvPicPr>
          <p:nvPr/>
        </p:nvPicPr>
        <p:blipFill>
          <a:blip r:embed="rId2" cstate="print"/>
          <a:srcRect l="38508" t="38036" b="9029"/>
          <a:stretch>
            <a:fillRect/>
          </a:stretch>
        </p:blipFill>
        <p:spPr bwMode="auto">
          <a:xfrm>
            <a:off x="218363" y="2361064"/>
            <a:ext cx="5622878" cy="3630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Picture 5" descr="http://images.firma-gamma.ru/images/f/0/d24696138042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3862" y="1887025"/>
            <a:ext cx="3474729" cy="2316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5" name="Picture 7" descr="https://images.firma-gamma.ru/images/2/f/d24696231682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4191" y="4243696"/>
            <a:ext cx="3552967" cy="2368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59078" y="263627"/>
            <a:ext cx="9199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Звуко-буквенный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анализ слов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detsad-155542-15058273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37410"/>
            <a:ext cx="6168788" cy="3463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786" y="1450429"/>
            <a:ext cx="5864773" cy="498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1338" y="472967"/>
            <a:ext cx="1076784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И хочется вспомнить великие слова известнейшего педагога  В.А. Сухомлинского: </a:t>
            </a:r>
          </a:p>
          <a:p>
            <a:pPr lvl="0" algn="ctr">
              <a:lnSpc>
                <a:spcPct val="150000"/>
              </a:lnSpc>
            </a:pPr>
            <a:r>
              <a:rPr lang="ru-RU" sz="2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«Ум ребенка находится на кончиках его пальцев»</a:t>
            </a:r>
            <a:endParaRPr lang="ru-RU" sz="2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137" y="2506334"/>
            <a:ext cx="6437981" cy="402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2429" y="134035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«Выложи букву»</a:t>
            </a:r>
          </a:p>
          <a:p>
            <a:pPr lvl="0" algn="just"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6" name="Picture 4" descr="https://logopeddoma.ru/_nw/7/40737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872" y="1103586"/>
            <a:ext cx="5027083" cy="3770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7079" y="2033751"/>
            <a:ext cx="6511823" cy="4193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1426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sportal.ru/sites/default/files/styles/media_gallery_large/public/gallery/2018/12/10/moi_fotografii/img_20181114_101854.jpg?itok=c1uUW9R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3674" y="2508718"/>
            <a:ext cx="5345372" cy="4009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247" y="408629"/>
            <a:ext cx="6595413" cy="383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07163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71749" y="163774"/>
            <a:ext cx="363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«Найди букву»</a:t>
            </a:r>
            <a:endParaRPr lang="ru-RU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 descr="https://i2.wp.com/pandia.ru/text/80/504/images/img24_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55" y="2190466"/>
            <a:ext cx="5067868" cy="3800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https://www.maam.ru/upload/blogs/detsad-154867-14845475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326" y="1524024"/>
            <a:ext cx="6243553" cy="35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903" y="441435"/>
            <a:ext cx="115403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ИГРА «ВЫЛОЖИ ПО КОНТУРУ»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2" y="1134658"/>
            <a:ext cx="3525583" cy="24914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027" y="3329212"/>
            <a:ext cx="2758965" cy="3229243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2695" y="1418895"/>
            <a:ext cx="5833449" cy="495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8365" y="1910685"/>
            <a:ext cx="6701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внимание!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https://images.ru.prom.st/776193821_w640_h640_razvivayuschij-nabor-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8386" y="791570"/>
            <a:ext cx="5124735" cy="5124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5091" y="1370546"/>
            <a:ext cx="866633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Речь -это удивительно сильное средство, но 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нужно иметь много ума, чтобы пользоваться им»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1325" y="3862315"/>
            <a:ext cx="2028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Г.Гегель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slide_2.jpg"/>
          <p:cNvPicPr>
            <a:picLocks noChangeAspect="1"/>
          </p:cNvPicPr>
          <p:nvPr/>
        </p:nvPicPr>
        <p:blipFill>
          <a:blip r:embed="rId2" cstate="print"/>
          <a:srcRect l="61343" t="26537" b="17821"/>
          <a:stretch>
            <a:fillRect/>
          </a:stretch>
        </p:blipFill>
        <p:spPr>
          <a:xfrm>
            <a:off x="8787539" y="2825087"/>
            <a:ext cx="3404461" cy="367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20" y="325735"/>
            <a:ext cx="11805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Марбл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(англ.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marble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также означает «мрамор») - небольшая сферическая игрушка, обычно - разноцветный шарик, изготовленный из стекла, глины, стали или агата.</a:t>
            </a:r>
            <a:endParaRPr lang="ru-RU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https://i.pinimg.com/736x/7b/32/08/7b3208c674a8879b14eb8117e9322c2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118" y="1895395"/>
            <a:ext cx="4685619" cy="4685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e01.alicdn.com/kf/HTB19.arNXXXXXcBaXXXq6xXFXXXo/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2347" y="2350975"/>
            <a:ext cx="5864225" cy="4398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306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" y="275548"/>
            <a:ext cx="122028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АРТИКУЛЯЦИОННАЯ ГИМНАСТИКА</a:t>
            </a:r>
          </a:p>
          <a:p>
            <a:pPr indent="450215" algn="just">
              <a:spcAft>
                <a:spcPts val="0"/>
              </a:spcAft>
            </a:pPr>
            <a:endParaRPr lang="ru-RU" sz="28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93226"/>
            <a:ext cx="5596759" cy="3857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8552" y="1024758"/>
            <a:ext cx="6043448" cy="381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6426" y="4838940"/>
            <a:ext cx="5013435" cy="201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0320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97724" y="283974"/>
            <a:ext cx="90178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ДЫХАТЕЛЬНАЯ ГИМНАСТИКА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616" y="1008992"/>
            <a:ext cx="4289693" cy="272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7206" y="3888610"/>
            <a:ext cx="7277078" cy="276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7089" y="993228"/>
            <a:ext cx="4122574" cy="2733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028" y="289449"/>
            <a:ext cx="116912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«Выложи звуковую дорожку»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63"/>
          <a:stretch/>
        </p:blipFill>
        <p:spPr>
          <a:xfrm>
            <a:off x="6120465" y="1553250"/>
            <a:ext cx="5319208" cy="4434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667" y="1939158"/>
            <a:ext cx="5561424" cy="3894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2201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425588" y="0"/>
            <a:ext cx="62638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«Лабиринты,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бродилки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4" name="Picture 6" descr="https://im0-tub-ru.yandex.net/i?id=fd997af9b643479f73bf8aac9b7b11d0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307" y="1682039"/>
            <a:ext cx="5800360" cy="435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https://www.maam.ru/upload/blogs/detsad-280108-14470919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0156" y="1821335"/>
            <a:ext cx="5268888" cy="395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608" y="1767303"/>
            <a:ext cx="5767496" cy="420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9986" y="1765738"/>
            <a:ext cx="5337342" cy="41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05970" y="184666"/>
            <a:ext cx="82259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«Помоги пчелке собрать нектар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8675" name="Picture 3" descr="https://dsdnr.ru/upload/000/u0/6/a/6bc341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59" y="1162877"/>
            <a:ext cx="7241513" cy="5117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24696172242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11236" y="3646227"/>
            <a:ext cx="3875964" cy="258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135</Words>
  <Application>Microsoft Office PowerPoint</Application>
  <PresentationFormat>Произвольный</PresentationFormat>
  <Paragraphs>36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                                              «Камешки Марблс   Использование камешков «Марблс» в речевом развитии детей  дошкольного возраста с ОВЗ.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Камешки Марблс как средство улучшения результативности в логопедической работе с детьми дошкольного возраста </dc:title>
  <dc:creator>79202</dc:creator>
  <cp:lastModifiedBy>Пользователь</cp:lastModifiedBy>
  <cp:revision>36</cp:revision>
  <dcterms:created xsi:type="dcterms:W3CDTF">2021-02-21T10:20:57Z</dcterms:created>
  <dcterms:modified xsi:type="dcterms:W3CDTF">2022-10-20T08:13:45Z</dcterms:modified>
</cp:coreProperties>
</file>